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 id="2147484176" r:id="rId2"/>
    <p:sldMasterId id="2147484356" r:id="rId3"/>
    <p:sldMasterId id="2147484368" r:id="rId4"/>
    <p:sldMasterId id="2147484420" r:id="rId5"/>
    <p:sldMasterId id="2147484437" r:id="rId6"/>
    <p:sldMasterId id="2147484455" r:id="rId7"/>
  </p:sldMasterIdLst>
  <p:sldIdLst>
    <p:sldId id="256" r:id="rId8"/>
    <p:sldId id="257" r:id="rId9"/>
    <p:sldId id="258" r:id="rId10"/>
    <p:sldId id="259" r:id="rId11"/>
    <p:sldId id="260" r:id="rId12"/>
    <p:sldId id="261" r:id="rId13"/>
    <p:sldId id="277" r:id="rId14"/>
    <p:sldId id="262" r:id="rId15"/>
    <p:sldId id="263" r:id="rId16"/>
    <p:sldId id="278" r:id="rId17"/>
    <p:sldId id="279" r:id="rId18"/>
    <p:sldId id="264" r:id="rId19"/>
    <p:sldId id="265" r:id="rId20"/>
    <p:sldId id="266" r:id="rId21"/>
    <p:sldId id="270" r:id="rId22"/>
    <p:sldId id="271" r:id="rId23"/>
    <p:sldId id="280" r:id="rId24"/>
    <p:sldId id="282" r:id="rId25"/>
    <p:sldId id="283" r:id="rId26"/>
    <p:sldId id="276" r:id="rId27"/>
    <p:sldId id="267" r:id="rId28"/>
    <p:sldId id="268" r:id="rId29"/>
    <p:sldId id="26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8"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EB10965-941C-4228-81C9-D85C9EAC2D85}" type="datetimeFigureOut">
              <a:rPr lang="en-IN" smtClean="0"/>
              <a:t>13-10-2020</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34CDC1EC-93C6-4155-A432-84B6DACA9C7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34CDC1EC-93C6-4155-A432-84B6DACA9C7A}"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Slide Number Placeholder 7"/>
          <p:cNvSpPr>
            <a:spLocks noGrp="1"/>
          </p:cNvSpPr>
          <p:nvPr>
            <p:ph type="sldNum" sz="quarter" idx="11"/>
          </p:nvPr>
        </p:nvSpPr>
        <p:spPr/>
        <p:txBody>
          <a:bodyPr/>
          <a:lstStyle/>
          <a:p>
            <a:fld id="{34CDC1EC-93C6-4155-A432-84B6DACA9C7A}"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a:xfrm>
            <a:off x="1921934" y="5054602"/>
            <a:ext cx="4064860" cy="279400"/>
          </a:xfrm>
        </p:spPr>
        <p:txBody>
          <a:bodyPr/>
          <a:lstStyle/>
          <a:p>
            <a:endParaRPr lang="en-IN"/>
          </a:p>
        </p:txBody>
      </p:sp>
      <p:sp>
        <p:nvSpPr>
          <p:cNvPr id="6" name="Slide Number Placeholder 5"/>
          <p:cNvSpPr>
            <a:spLocks noGrp="1"/>
          </p:cNvSpPr>
          <p:nvPr>
            <p:ph type="sldNum" sz="quarter" idx="12"/>
          </p:nvPr>
        </p:nvSpPr>
        <p:spPr>
          <a:xfrm>
            <a:off x="6817317" y="5054602"/>
            <a:ext cx="413483" cy="279400"/>
          </a:xfrm>
        </p:spPr>
        <p:txBody>
          <a:bodyPr/>
          <a:lstStyle/>
          <a:p>
            <a:fld id="{34CDC1EC-93C6-4155-A432-84B6DACA9C7A}" type="slidenum">
              <a:rPr lang="en-IN" smtClean="0"/>
              <a:t>‹#›</a:t>
            </a:fld>
            <a:endParaRPr lang="en-I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0652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909034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5756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4171745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0509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DC1EC-93C6-4155-A432-84B6DACA9C7A}" type="slidenum">
              <a:rPr lang="en-IN" smtClean="0"/>
              <a:t>‹#›</a:t>
            </a:fld>
            <a:endParaRPr lang="en-IN"/>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6381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9082565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3318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8369263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3916259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37866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086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9802884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42966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39743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898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037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28"/>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1703407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614852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7008788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6800114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1891880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5082114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2540325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7577359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11429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5430031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682825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2835608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82281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7451502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6757862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1106103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9616252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8728114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39245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9976058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41380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52184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3245633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41960721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8864711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7861008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0716190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5208173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5510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34CDC1EC-93C6-4155-A432-84B6DACA9C7A}"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6268988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5030362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7118518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101147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a:xfrm>
            <a:off x="2396319" y="329308"/>
            <a:ext cx="3086292" cy="309201"/>
          </a:xfrm>
        </p:spPr>
        <p:txBody>
          <a:bodyPr/>
          <a:lstStyle/>
          <a:p>
            <a:endParaRPr lang="en-IN"/>
          </a:p>
        </p:txBody>
      </p:sp>
      <p:sp>
        <p:nvSpPr>
          <p:cNvPr id="6" name="Slide Number Placeholder 5"/>
          <p:cNvSpPr>
            <a:spLocks noGrp="1"/>
          </p:cNvSpPr>
          <p:nvPr>
            <p:ph type="sldNum" sz="quarter" idx="12"/>
          </p:nvPr>
        </p:nvSpPr>
        <p:spPr>
          <a:xfrm>
            <a:off x="1434703" y="798973"/>
            <a:ext cx="802005" cy="503578"/>
          </a:xfrm>
        </p:spPr>
        <p:txBody>
          <a:bodyPr/>
          <a:lstStyle/>
          <a:p>
            <a:fld id="{34CDC1EC-93C6-4155-A432-84B6DACA9C7A}" type="slidenum">
              <a:rPr lang="en-IN" smtClean="0"/>
              <a:t>‹#›</a:t>
            </a:fld>
            <a:endParaRPr lang="en-IN"/>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8233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09091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25090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9811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10965-941C-4228-81C9-D85C9EAC2D85}" type="datetimeFigureOut">
              <a:rPr lang="en-IN" smtClean="0"/>
              <a:t>13-10-2020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28307617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B10965-941C-4228-81C9-D85C9EAC2D85}" type="datetimeFigureOut">
              <a:rPr lang="en-IN" smtClean="0"/>
              <a:t>13-10-2020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364251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10965-941C-4228-81C9-D85C9EAC2D85}" type="datetimeFigureOut">
              <a:rPr lang="en-IN" smtClean="0"/>
              <a:t>13-10-2020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7916809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94227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2EB10965-941C-4228-81C9-D85C9EAC2D85}" type="datetimeFigureOut">
              <a:rPr lang="en-IN" smtClean="0"/>
              <a:t>13-10-2020</a:t>
            </a:fld>
            <a:endParaRPr lang="en-IN"/>
          </a:p>
        </p:txBody>
      </p:sp>
      <p:sp>
        <p:nvSpPr>
          <p:cNvPr id="6" name="Footer Placeholder 5"/>
          <p:cNvSpPr>
            <a:spLocks noGrp="1"/>
          </p:cNvSpPr>
          <p:nvPr>
            <p:ph type="ftr" sz="quarter" idx="11"/>
          </p:nvPr>
        </p:nvSpPr>
        <p:spPr>
          <a:xfrm>
            <a:off x="1437530" y="318641"/>
            <a:ext cx="3251553" cy="320931"/>
          </a:xfrm>
        </p:spPr>
        <p:txBody>
          <a:bodyPr/>
          <a:lstStyle/>
          <a:p>
            <a:endParaRPr lang="en-IN"/>
          </a:p>
        </p:txBody>
      </p:sp>
      <p:sp>
        <p:nvSpPr>
          <p:cNvPr id="7" name="Slide Number Placeholder 6"/>
          <p:cNvSpPr>
            <a:spLocks noGrp="1"/>
          </p:cNvSpPr>
          <p:nvPr>
            <p:ph type="sldNum" sz="quarter" idx="12"/>
          </p:nvPr>
        </p:nvSpPr>
        <p:spPr/>
        <p:txBody>
          <a:bodyPr/>
          <a:lstStyle/>
          <a:p>
            <a:fld id="{34CDC1EC-93C6-4155-A432-84B6DACA9C7A}" type="slidenum">
              <a:rPr lang="en-IN" smtClean="0"/>
              <a:t>‹#›</a:t>
            </a:fld>
            <a:endParaRPr lang="en-IN"/>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38844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spTree>
    <p:extLst>
      <p:ext uri="{BB962C8B-B14F-4D97-AF65-F5344CB8AC3E}">
        <p14:creationId xmlns:p14="http://schemas.microsoft.com/office/powerpoint/2010/main" val="161950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10965-941C-4228-81C9-D85C9EAC2D85}" type="datetimeFigureOut">
              <a:rPr lang="en-IN" smtClean="0"/>
              <a:t>13-10-2020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DC1EC-93C6-4155-A432-84B6DACA9C7A}" type="slidenum">
              <a:rPr lang="en-IN" smtClean="0"/>
              <a:t>‹#›</a:t>
            </a:fld>
            <a:endParaRPr lang="en-IN"/>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055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8.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7.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6.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12.jp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2EB10965-941C-4228-81C9-D85C9EAC2D85}" type="datetimeFigureOut">
              <a:rPr lang="en-IN" smtClean="0"/>
              <a:t>13-10-2020</a:t>
            </a:fld>
            <a:endParaRPr lang="en-IN"/>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IN"/>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34CDC1EC-93C6-4155-A432-84B6DACA9C7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EB10965-941C-4228-81C9-D85C9EAC2D85}" type="datetimeFigureOut">
              <a:rPr lang="en-IN" smtClean="0"/>
              <a:t>13-10-2020</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4CDC1EC-93C6-4155-A432-84B6DACA9C7A}"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2EB10965-941C-4228-81C9-D85C9EAC2D85}" type="datetimeFigureOut">
              <a:rPr lang="en-IN" smtClean="0"/>
              <a:t>13-10-2020</a:t>
            </a:fld>
            <a:endParaRPr lang="en-IN"/>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34CDC1EC-93C6-4155-A432-84B6DACA9C7A}" type="slidenum">
              <a:rPr lang="en-IN" smtClean="0"/>
              <a:t>‹#›</a:t>
            </a:fld>
            <a:endParaRPr lang="en-IN"/>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IN"/>
          </a:p>
        </p:txBody>
      </p:sp>
    </p:spTree>
  </p:cSld>
  <p:clrMap bg1="dk1" tx1="lt1" bg2="dk2" tx2="lt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B10965-941C-4228-81C9-D85C9EAC2D85}" type="datetimeFigureOut">
              <a:rPr lang="en-IN" smtClean="0"/>
              <a:t>13-10-2020</a:t>
            </a:fld>
            <a:endParaRPr lang="en-IN"/>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CDC1EC-93C6-4155-A432-84B6DACA9C7A}" type="slidenum">
              <a:rPr lang="en-IN" smtClean="0"/>
              <a:t>‹#›</a:t>
            </a:fld>
            <a:endParaRPr lang="en-IN"/>
          </a:p>
        </p:txBody>
      </p:sp>
    </p:spTree>
    <p:extLst>
      <p:ext uri="{BB962C8B-B14F-4D97-AF65-F5344CB8AC3E}">
        <p14:creationId xmlns:p14="http://schemas.microsoft.com/office/powerpoint/2010/main" val="1264150183"/>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cxnSp>
          <p:nvCxnSpPr>
            <p:cNvPr id="7" name="Straight Connector 6"/>
            <p:cNvCxnSpPr/>
            <p:nvPr/>
          </p:nvCxnSpPr>
          <p:spPr>
            <a:xfrm flipV="1">
              <a:off x="5130830" y="4175605"/>
              <a:ext cx="4022475" cy="2682396"/>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42707"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EB10965-941C-4228-81C9-D85C9EAC2D85}" type="datetimeFigureOut">
              <a:rPr lang="en-IN" smtClean="0"/>
              <a:t>13-10-2020</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4CDC1EC-93C6-4155-A432-84B6DACA9C7A}" type="slidenum">
              <a:rPr lang="en-IN" smtClean="0"/>
              <a:t>‹#›</a:t>
            </a:fld>
            <a:endParaRPr lang="en-IN"/>
          </a:p>
        </p:txBody>
      </p:sp>
    </p:spTree>
    <p:extLst>
      <p:ext uri="{BB962C8B-B14F-4D97-AF65-F5344CB8AC3E}">
        <p14:creationId xmlns:p14="http://schemas.microsoft.com/office/powerpoint/2010/main" val="429843475"/>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EB10965-941C-4228-81C9-D85C9EAC2D85}" type="datetimeFigureOut">
              <a:rPr lang="en-IN" smtClean="0"/>
              <a:t>13-10-2020</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34CDC1EC-93C6-4155-A432-84B6DACA9C7A}" type="slidenum">
              <a:rPr lang="en-IN" smtClean="0"/>
              <a:t>‹#›</a:t>
            </a:fld>
            <a:endParaRPr lang="en-IN"/>
          </a:p>
        </p:txBody>
      </p:sp>
    </p:spTree>
    <p:extLst>
      <p:ext uri="{BB962C8B-B14F-4D97-AF65-F5344CB8AC3E}">
        <p14:creationId xmlns:p14="http://schemas.microsoft.com/office/powerpoint/2010/main" val="939437039"/>
      </p:ext>
    </p:extLst>
  </p:cSld>
  <p:clrMap bg1="dk1" tx1="lt1" bg2="dk2" tx2="lt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EB10965-941C-4228-81C9-D85C9EAC2D85}" type="datetimeFigureOut">
              <a:rPr lang="en-IN" smtClean="0"/>
              <a:t>13-10-2020</a:t>
            </a:fld>
            <a:endParaRPr lang="en-IN"/>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34CDC1EC-93C6-4155-A432-84B6DACA9C7A}" type="slidenum">
              <a:rPr lang="en-IN" smtClean="0"/>
              <a:t>‹#›</a:t>
            </a:fld>
            <a:endParaRPr lang="en-IN"/>
          </a:p>
        </p:txBody>
      </p:sp>
    </p:spTree>
    <p:extLst>
      <p:ext uri="{BB962C8B-B14F-4D97-AF65-F5344CB8AC3E}">
        <p14:creationId xmlns:p14="http://schemas.microsoft.com/office/powerpoint/2010/main" val="3433240558"/>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7567" y="1700808"/>
            <a:ext cx="5308866" cy="1515533"/>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i="1" dirty="0">
                <a:solidFill>
                  <a:schemeClr val="tx1"/>
                </a:solidFill>
                <a:latin typeface="Algerian" panose="04020705040A02060702" pitchFamily="82" charset="0"/>
              </a:rPr>
              <a:t>KNOWLEDGE  BOOSTER</a:t>
            </a:r>
            <a:endParaRPr lang="en-IN" b="1" i="1" dirty="0">
              <a:solidFill>
                <a:schemeClr val="tx1"/>
              </a:solidFill>
              <a:latin typeface="Algerian" panose="04020705040A02060702" pitchFamily="82" charset="0"/>
            </a:endParaRPr>
          </a:p>
        </p:txBody>
      </p:sp>
      <p:sp>
        <p:nvSpPr>
          <p:cNvPr id="3" name="Subtitle 2"/>
          <p:cNvSpPr>
            <a:spLocks noGrp="1"/>
          </p:cNvSpPr>
          <p:nvPr>
            <p:ph type="subTitle" idx="1"/>
          </p:nvPr>
        </p:nvSpPr>
        <p:spPr>
          <a:xfrm>
            <a:off x="1371600" y="2708920"/>
            <a:ext cx="6400800" cy="2825327"/>
          </a:xfrm>
        </p:spPr>
        <p:txBody>
          <a:bodyPr>
            <a:normAutofit/>
          </a:bodyPr>
          <a:lstStyle/>
          <a:p>
            <a:endParaRPr lang="en-IN" dirty="0"/>
          </a:p>
          <a:p>
            <a:endParaRPr lang="en-IN" dirty="0"/>
          </a:p>
          <a:p>
            <a:r>
              <a:rPr lang="en-IN" sz="2400" b="1" i="1" dirty="0">
                <a:solidFill>
                  <a:srgbClr val="0070C0"/>
                </a:solidFill>
                <a:latin typeface="Imprint MT Shadow" panose="04020605060303030202" pitchFamily="82" charset="0"/>
              </a:rPr>
              <a:t>Prepared By  :</a:t>
            </a:r>
            <a:r>
              <a:rPr lang="en-IN" i="1" dirty="0">
                <a:solidFill>
                  <a:srgbClr val="0070C0"/>
                </a:solidFill>
                <a:latin typeface="Imprint MT Shadow" panose="04020605060303030202" pitchFamily="82" charset="0"/>
              </a:rPr>
              <a:t> </a:t>
            </a:r>
          </a:p>
          <a:p>
            <a:pPr marL="342900" indent="-342900">
              <a:buFont typeface="Arial" charset="0"/>
              <a:buChar char="•"/>
            </a:pPr>
            <a:r>
              <a:rPr lang="en-IN" i="1" dirty="0" err="1">
                <a:solidFill>
                  <a:srgbClr val="002060"/>
                </a:solidFill>
                <a:latin typeface="Imprint MT Shadow" panose="04020605060303030202" pitchFamily="82" charset="0"/>
              </a:rPr>
              <a:t>Bhabajyoti</a:t>
            </a:r>
            <a:r>
              <a:rPr lang="en-IN" i="1" dirty="0">
                <a:solidFill>
                  <a:srgbClr val="002060"/>
                </a:solidFill>
                <a:latin typeface="Imprint MT Shadow" panose="04020605060303030202" pitchFamily="82" charset="0"/>
              </a:rPr>
              <a:t> </a:t>
            </a:r>
            <a:r>
              <a:rPr lang="en-IN" i="1" dirty="0" err="1">
                <a:solidFill>
                  <a:srgbClr val="002060"/>
                </a:solidFill>
                <a:latin typeface="Imprint MT Shadow" panose="04020605060303030202" pitchFamily="82" charset="0"/>
              </a:rPr>
              <a:t>Kalita</a:t>
            </a:r>
            <a:r>
              <a:rPr lang="en-IN" i="1" dirty="0">
                <a:solidFill>
                  <a:srgbClr val="002060"/>
                </a:solidFill>
                <a:latin typeface="Imprint MT Shadow" panose="04020605060303030202" pitchFamily="82" charset="0"/>
              </a:rPr>
              <a:t> (B.Sc. 6</a:t>
            </a:r>
            <a:r>
              <a:rPr lang="en-IN" i="1" baseline="30000" dirty="0">
                <a:solidFill>
                  <a:srgbClr val="002060"/>
                </a:solidFill>
                <a:latin typeface="Imprint MT Shadow" panose="04020605060303030202" pitchFamily="82" charset="0"/>
              </a:rPr>
              <a:t>th</a:t>
            </a:r>
            <a:r>
              <a:rPr lang="en-IN" i="1" dirty="0">
                <a:solidFill>
                  <a:srgbClr val="002060"/>
                </a:solidFill>
                <a:latin typeface="Imprint MT Shadow" panose="04020605060303030202" pitchFamily="82" charset="0"/>
              </a:rPr>
              <a:t> Sem)</a:t>
            </a:r>
          </a:p>
          <a:p>
            <a:pPr marL="342900" indent="-342900">
              <a:buFont typeface="Arial" pitchFamily="34" charset="0"/>
              <a:buChar char="•"/>
            </a:pPr>
            <a:r>
              <a:rPr lang="en-IN" sz="2400" i="1" dirty="0">
                <a:solidFill>
                  <a:srgbClr val="002060"/>
                </a:solidFill>
                <a:latin typeface="Imprint MT Shadow" panose="04020605060303030202" pitchFamily="82" charset="0"/>
              </a:rPr>
              <a:t>Guide : </a:t>
            </a:r>
            <a:r>
              <a:rPr lang="en-IN" i="1" dirty="0">
                <a:solidFill>
                  <a:srgbClr val="002060"/>
                </a:solidFill>
                <a:latin typeface="Imprint MT Shadow" panose="04020605060303030202" pitchFamily="82" charset="0"/>
              </a:rPr>
              <a:t>Mr. </a:t>
            </a:r>
            <a:r>
              <a:rPr lang="en-IN" i="1" dirty="0" err="1">
                <a:solidFill>
                  <a:srgbClr val="002060"/>
                </a:solidFill>
                <a:latin typeface="Imprint MT Shadow" panose="04020605060303030202" pitchFamily="82" charset="0"/>
              </a:rPr>
              <a:t>Prity</a:t>
            </a:r>
            <a:r>
              <a:rPr lang="en-IN" i="1" dirty="0">
                <a:solidFill>
                  <a:srgbClr val="002060"/>
                </a:solidFill>
                <a:latin typeface="Imprint MT Shadow" panose="04020605060303030202" pitchFamily="82" charset="0"/>
              </a:rPr>
              <a:t> Prakash Deb Sharma</a:t>
            </a:r>
          </a:p>
        </p:txBody>
      </p:sp>
    </p:spTree>
    <p:extLst>
      <p:ext uri="{BB962C8B-B14F-4D97-AF65-F5344CB8AC3E}">
        <p14:creationId xmlns:p14="http://schemas.microsoft.com/office/powerpoint/2010/main" val="3817640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7239000" cy="770344"/>
          </a:xfrm>
          <a:solidFill>
            <a:srgbClr val="92D050"/>
          </a:solidFill>
          <a:effectLst>
            <a:outerShdw blurRad="50800" dist="38100" dir="5400000" algn="t" rotWithShape="0">
              <a:prstClr val="black">
                <a:alpha val="40000"/>
              </a:prstClr>
            </a:outerShdw>
          </a:effectLst>
        </p:spPr>
        <p:txBody>
          <a:bodyPr/>
          <a:lstStyle/>
          <a:p>
            <a:pPr algn="ctr"/>
            <a:r>
              <a:rPr lang="en-US" b="1" dirty="0">
                <a:solidFill>
                  <a:schemeClr val="bg1"/>
                </a:solidFill>
                <a:latin typeface="Algerian" panose="04020705040A02060702" pitchFamily="82" charset="0"/>
              </a:rPr>
              <a:t>SNAPSHOTS</a:t>
            </a:r>
            <a:endParaRPr lang="en-IN" b="1" dirty="0">
              <a:solidFill>
                <a:schemeClr val="bg1"/>
              </a:solidFill>
              <a:latin typeface="Algerian" panose="04020705040A02060702" pitchFamily="82" charset="0"/>
            </a:endParaRPr>
          </a:p>
        </p:txBody>
      </p:sp>
      <p:pic>
        <p:nvPicPr>
          <p:cNvPr id="7" name="Content Placeholder 6">
            <a:extLst>
              <a:ext uri="{FF2B5EF4-FFF2-40B4-BE49-F238E27FC236}">
                <a16:creationId xmlns:a16="http://schemas.microsoft.com/office/drawing/2014/main" id="{ECE1859E-D8C4-477F-8BA5-1538C53591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088" y="2262783"/>
            <a:ext cx="6711950" cy="3775471"/>
          </a:xfrm>
        </p:spPr>
      </p:pic>
    </p:spTree>
    <p:extLst>
      <p:ext uri="{BB962C8B-B14F-4D97-AF65-F5344CB8AC3E}">
        <p14:creationId xmlns:p14="http://schemas.microsoft.com/office/powerpoint/2010/main" val="339410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980157B-CCA6-493B-8106-225CF5F1F7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9592" y="1700808"/>
            <a:ext cx="6711950" cy="3775471"/>
          </a:xfrm>
        </p:spPr>
      </p:pic>
    </p:spTree>
    <p:extLst>
      <p:ext uri="{BB962C8B-B14F-4D97-AF65-F5344CB8AC3E}">
        <p14:creationId xmlns:p14="http://schemas.microsoft.com/office/powerpoint/2010/main" val="2702493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DC87FB-40A7-42A6-9CB1-526E687940C5}"/>
              </a:ext>
            </a:extLst>
          </p:cNvPr>
          <p:cNvSpPr>
            <a:spLocks noGrp="1"/>
          </p:cNvSpPr>
          <p:nvPr>
            <p:ph type="title"/>
          </p:nvPr>
        </p:nvSpPr>
        <p:spPr>
          <a:xfrm>
            <a:off x="609599" y="609601"/>
            <a:ext cx="73969" cy="45719"/>
          </a:xfrm>
        </p:spPr>
        <p:txBody>
          <a:bodyPr>
            <a:normAutofit fontScale="90000"/>
          </a:bodyPr>
          <a:lstStyle/>
          <a:p>
            <a:r>
              <a:rPr lang="en-US" dirty="0"/>
              <a:t> </a:t>
            </a:r>
            <a:endParaRPr lang="en-IN" dirty="0"/>
          </a:p>
        </p:txBody>
      </p:sp>
      <p:pic>
        <p:nvPicPr>
          <p:cNvPr id="9" name="Content Placeholder 8">
            <a:extLst>
              <a:ext uri="{FF2B5EF4-FFF2-40B4-BE49-F238E27FC236}">
                <a16:creationId xmlns:a16="http://schemas.microsoft.com/office/drawing/2014/main" id="{9A18B544-7612-4BD8-B1A9-5336A5AA33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643508"/>
            <a:ext cx="6886619" cy="3873723"/>
          </a:xfrm>
        </p:spPr>
      </p:pic>
    </p:spTree>
    <p:extLst>
      <p:ext uri="{BB962C8B-B14F-4D97-AF65-F5344CB8AC3E}">
        <p14:creationId xmlns:p14="http://schemas.microsoft.com/office/powerpoint/2010/main" val="94695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74D63A-249B-4F5F-A339-C6638555C65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556792"/>
            <a:ext cx="7130752" cy="4011048"/>
          </a:xfrm>
        </p:spPr>
      </p:pic>
    </p:spTree>
    <p:extLst>
      <p:ext uri="{BB962C8B-B14F-4D97-AF65-F5344CB8AC3E}">
        <p14:creationId xmlns:p14="http://schemas.microsoft.com/office/powerpoint/2010/main" val="102087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ABCE65-6F72-40D4-988B-0C6E547128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84784"/>
            <a:ext cx="7168796" cy="4032448"/>
          </a:xfrm>
          <a:prstGeom prst="rect">
            <a:avLst/>
          </a:prstGeom>
        </p:spPr>
      </p:pic>
    </p:spTree>
    <p:extLst>
      <p:ext uri="{BB962C8B-B14F-4D97-AF65-F5344CB8AC3E}">
        <p14:creationId xmlns:p14="http://schemas.microsoft.com/office/powerpoint/2010/main" val="1447756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81396-2042-406E-8DBE-C03B1119A8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268760"/>
            <a:ext cx="7004270" cy="3939902"/>
          </a:xfrm>
          <a:prstGeom prst="rect">
            <a:avLst/>
          </a:prstGeom>
        </p:spPr>
      </p:pic>
    </p:spTree>
    <p:extLst>
      <p:ext uri="{BB962C8B-B14F-4D97-AF65-F5344CB8AC3E}">
        <p14:creationId xmlns:p14="http://schemas.microsoft.com/office/powerpoint/2010/main" val="271056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71CCC-8095-47A3-BD53-D2C995A58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15033"/>
            <a:ext cx="7516327" cy="4227934"/>
          </a:xfrm>
          <a:prstGeom prst="rect">
            <a:avLst/>
          </a:prstGeom>
        </p:spPr>
      </p:pic>
    </p:spTree>
    <p:extLst>
      <p:ext uri="{BB962C8B-B14F-4D97-AF65-F5344CB8AC3E}">
        <p14:creationId xmlns:p14="http://schemas.microsoft.com/office/powerpoint/2010/main" val="378168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9E1B-9BF8-4589-ABE8-017B6439B889}"/>
              </a:ext>
            </a:extLst>
          </p:cNvPr>
          <p:cNvSpPr>
            <a:spLocks noGrp="1"/>
          </p:cNvSpPr>
          <p:nvPr>
            <p:ph type="title"/>
          </p:nvPr>
        </p:nvSpPr>
        <p:spPr>
          <a:xfrm flipV="1">
            <a:off x="609599" y="548680"/>
            <a:ext cx="45719" cy="60920"/>
          </a:xfrm>
        </p:spPr>
        <p:txBody>
          <a:bodyPr>
            <a:normAutofit fontScale="90000"/>
          </a:bodyPr>
          <a:lstStyle/>
          <a:p>
            <a:r>
              <a:rPr lang="en-US" dirty="0"/>
              <a:t> </a:t>
            </a:r>
            <a:endParaRPr lang="en-IN" dirty="0"/>
          </a:p>
        </p:txBody>
      </p:sp>
      <p:pic>
        <p:nvPicPr>
          <p:cNvPr id="5" name="Content Placeholder 4">
            <a:extLst>
              <a:ext uri="{FF2B5EF4-FFF2-40B4-BE49-F238E27FC236}">
                <a16:creationId xmlns:a16="http://schemas.microsoft.com/office/drawing/2014/main" id="{B8F48A1C-7B94-4E87-8684-44DDEE07E0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412776"/>
            <a:ext cx="6843537" cy="3849489"/>
          </a:xfrm>
        </p:spPr>
      </p:pic>
    </p:spTree>
    <p:extLst>
      <p:ext uri="{BB962C8B-B14F-4D97-AF65-F5344CB8AC3E}">
        <p14:creationId xmlns:p14="http://schemas.microsoft.com/office/powerpoint/2010/main" val="336012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175F-52FE-4C9A-BACB-6CCDB99A2130}"/>
              </a:ext>
            </a:extLst>
          </p:cNvPr>
          <p:cNvSpPr>
            <a:spLocks noGrp="1"/>
          </p:cNvSpPr>
          <p:nvPr>
            <p:ph type="title"/>
          </p:nvPr>
        </p:nvSpPr>
        <p:spPr>
          <a:xfrm>
            <a:off x="609599" y="609600"/>
            <a:ext cx="45719" cy="83096"/>
          </a:xfrm>
        </p:spPr>
        <p:txBody>
          <a:bodyPr>
            <a:normAutofit fontScale="90000"/>
          </a:bodyPr>
          <a:lstStyle/>
          <a:p>
            <a:r>
              <a:rPr lang="en-US" dirty="0"/>
              <a:t> </a:t>
            </a:r>
            <a:endParaRPr lang="en-IN" dirty="0"/>
          </a:p>
        </p:txBody>
      </p:sp>
      <p:pic>
        <p:nvPicPr>
          <p:cNvPr id="5" name="Content Placeholder 4">
            <a:extLst>
              <a:ext uri="{FF2B5EF4-FFF2-40B4-BE49-F238E27FC236}">
                <a16:creationId xmlns:a16="http://schemas.microsoft.com/office/drawing/2014/main" id="{9703F046-E0CB-42B1-ADAF-3A41C1ECDE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1558" y="1484784"/>
            <a:ext cx="7202760" cy="4051552"/>
          </a:xfrm>
        </p:spPr>
      </p:pic>
    </p:spTree>
    <p:extLst>
      <p:ext uri="{BB962C8B-B14F-4D97-AF65-F5344CB8AC3E}">
        <p14:creationId xmlns:p14="http://schemas.microsoft.com/office/powerpoint/2010/main" val="4851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1C45-A226-4ACB-B1D2-2A38FFE8FC9C}"/>
              </a:ext>
            </a:extLst>
          </p:cNvPr>
          <p:cNvSpPr>
            <a:spLocks noGrp="1"/>
          </p:cNvSpPr>
          <p:nvPr>
            <p:ph type="title"/>
          </p:nvPr>
        </p:nvSpPr>
        <p:spPr>
          <a:xfrm flipV="1">
            <a:off x="609599" y="476672"/>
            <a:ext cx="145977" cy="132928"/>
          </a:xfrm>
        </p:spPr>
        <p:txBody>
          <a:bodyPr>
            <a:normAutofit fontScale="90000"/>
          </a:bodyPr>
          <a:lstStyle/>
          <a:p>
            <a:r>
              <a:rPr lang="en-US" dirty="0"/>
              <a:t> </a:t>
            </a:r>
            <a:endParaRPr lang="en-IN" dirty="0"/>
          </a:p>
        </p:txBody>
      </p:sp>
      <p:pic>
        <p:nvPicPr>
          <p:cNvPr id="5" name="Content Placeholder 4">
            <a:extLst>
              <a:ext uri="{FF2B5EF4-FFF2-40B4-BE49-F238E27FC236}">
                <a16:creationId xmlns:a16="http://schemas.microsoft.com/office/drawing/2014/main" id="{5E108A67-6585-4783-BC13-4D093DCE2B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9046" y="1396243"/>
            <a:ext cx="7227579" cy="4065513"/>
          </a:xfrm>
        </p:spPr>
      </p:pic>
    </p:spTree>
    <p:extLst>
      <p:ext uri="{BB962C8B-B14F-4D97-AF65-F5344CB8AC3E}">
        <p14:creationId xmlns:p14="http://schemas.microsoft.com/office/powerpoint/2010/main" val="408878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980728"/>
            <a:ext cx="8229600" cy="854968"/>
          </a:xfrm>
          <a:solidFill>
            <a:srgbClr val="92D050"/>
          </a:solidFill>
          <a:effectLst>
            <a:outerShdw blurRad="50800" dist="38100" dir="5400000" algn="t" rotWithShape="0">
              <a:prstClr val="black">
                <a:alpha val="40000"/>
              </a:prstClr>
            </a:outerShdw>
          </a:effectLst>
        </p:spPr>
        <p:txBody>
          <a:bodyPr>
            <a:normAutofit/>
          </a:bodyPr>
          <a:lstStyle/>
          <a:p>
            <a:r>
              <a:rPr lang="en-IN" sz="4800" b="1" dirty="0">
                <a:latin typeface="Algerian" panose="04020705040A02060702" pitchFamily="82" charset="0"/>
              </a:rPr>
              <a:t>                 </a:t>
            </a:r>
            <a:r>
              <a:rPr lang="en-IN" sz="4800" b="1" dirty="0">
                <a:solidFill>
                  <a:schemeClr val="tx1"/>
                </a:solidFill>
                <a:latin typeface="Algerian" panose="04020705040A02060702" pitchFamily="82" charset="0"/>
              </a:rPr>
              <a:t>CONTENTS</a:t>
            </a:r>
          </a:p>
        </p:txBody>
      </p:sp>
      <p:sp>
        <p:nvSpPr>
          <p:cNvPr id="3" name="Content Placeholder 2"/>
          <p:cNvSpPr>
            <a:spLocks noGrp="1"/>
          </p:cNvSpPr>
          <p:nvPr>
            <p:ph idx="1"/>
          </p:nvPr>
        </p:nvSpPr>
        <p:spPr>
          <a:xfrm>
            <a:off x="467544" y="2276872"/>
            <a:ext cx="8229600" cy="4176464"/>
          </a:xfrm>
        </p:spPr>
        <p:txBody>
          <a:bodyPr>
            <a:normAutofit fontScale="92500" lnSpcReduction="20000"/>
          </a:bodyPr>
          <a:lstStyle/>
          <a:p>
            <a:pPr>
              <a:buFont typeface="Arial" pitchFamily="34" charset="0"/>
              <a:buChar char="•"/>
            </a:pPr>
            <a:r>
              <a:rPr lang="en-IN" dirty="0"/>
              <a:t>Introduction</a:t>
            </a:r>
          </a:p>
          <a:p>
            <a:pPr>
              <a:buFont typeface="Arial" pitchFamily="34" charset="0"/>
              <a:buChar char="•"/>
            </a:pPr>
            <a:r>
              <a:rPr lang="en-IN" dirty="0"/>
              <a:t>Motivation</a:t>
            </a:r>
          </a:p>
          <a:p>
            <a:pPr>
              <a:buFont typeface="Arial" pitchFamily="34" charset="0"/>
              <a:buChar char="•"/>
            </a:pPr>
            <a:r>
              <a:rPr lang="en-IN" dirty="0"/>
              <a:t>Language Used</a:t>
            </a:r>
          </a:p>
          <a:p>
            <a:pPr>
              <a:buFont typeface="Arial" pitchFamily="34" charset="0"/>
              <a:buChar char="•"/>
            </a:pPr>
            <a:r>
              <a:rPr lang="en-IN" dirty="0"/>
              <a:t>Objective</a:t>
            </a:r>
          </a:p>
          <a:p>
            <a:pPr>
              <a:buFont typeface="Arial" pitchFamily="34" charset="0"/>
              <a:buChar char="•"/>
            </a:pPr>
            <a:r>
              <a:rPr lang="en-IN" dirty="0"/>
              <a:t>ER Diagram</a:t>
            </a:r>
          </a:p>
          <a:p>
            <a:pPr>
              <a:buFont typeface="Arial" pitchFamily="34" charset="0"/>
              <a:buChar char="•"/>
            </a:pPr>
            <a:r>
              <a:rPr lang="en-IN" dirty="0"/>
              <a:t>Features</a:t>
            </a:r>
          </a:p>
          <a:p>
            <a:pPr>
              <a:buFont typeface="Arial" pitchFamily="34" charset="0"/>
              <a:buChar char="•"/>
            </a:pPr>
            <a:r>
              <a:rPr lang="en-IN" dirty="0"/>
              <a:t>Specifications</a:t>
            </a:r>
          </a:p>
          <a:p>
            <a:pPr>
              <a:buFont typeface="Arial" pitchFamily="34" charset="0"/>
              <a:buChar char="•"/>
            </a:pPr>
            <a:r>
              <a:rPr lang="en-IN" dirty="0"/>
              <a:t>Snapshots</a:t>
            </a:r>
          </a:p>
          <a:p>
            <a:pPr>
              <a:buFont typeface="Arial" pitchFamily="34" charset="0"/>
              <a:buChar char="•"/>
            </a:pPr>
            <a:r>
              <a:rPr lang="en-IN" dirty="0"/>
              <a:t>Conclusion</a:t>
            </a:r>
          </a:p>
          <a:p>
            <a:pPr>
              <a:buFont typeface="Arial" pitchFamily="34" charset="0"/>
              <a:buChar char="•"/>
            </a:pPr>
            <a:r>
              <a:rPr lang="en-IN" dirty="0"/>
              <a:t>Future Scope</a:t>
            </a:r>
          </a:p>
          <a:p>
            <a:pPr>
              <a:buFont typeface="Arial" pitchFamily="34" charset="0"/>
              <a:buChar char="•"/>
            </a:pPr>
            <a:r>
              <a:rPr lang="en-IN" dirty="0"/>
              <a:t>Reference</a:t>
            </a:r>
          </a:p>
        </p:txBody>
      </p:sp>
    </p:spTree>
    <p:extLst>
      <p:ext uri="{BB962C8B-B14F-4D97-AF65-F5344CB8AC3E}">
        <p14:creationId xmlns:p14="http://schemas.microsoft.com/office/powerpoint/2010/main" val="66434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31168"/>
          </a:xfrm>
          <a:solidFill>
            <a:srgbClr val="92D050"/>
          </a:solidFill>
        </p:spPr>
        <p:txBody>
          <a:bodyPr/>
          <a:lstStyle/>
          <a:p>
            <a:r>
              <a:rPr lang="en-US" dirty="0"/>
              <a:t>             </a:t>
            </a:r>
            <a:r>
              <a:rPr lang="en-US" b="1" dirty="0">
                <a:solidFill>
                  <a:schemeClr val="bg1"/>
                </a:solidFill>
                <a:latin typeface="Algerian" panose="04020705040A02060702" pitchFamily="82" charset="0"/>
              </a:rPr>
              <a:t>CONCLUSION</a:t>
            </a:r>
            <a:endParaRPr lang="en-IN" b="1" dirty="0">
              <a:solidFill>
                <a:schemeClr val="bg1"/>
              </a:solidFill>
              <a:latin typeface="Algerian" panose="04020705040A02060702" pitchFamily="82" charset="0"/>
            </a:endParaRPr>
          </a:p>
        </p:txBody>
      </p:sp>
      <p:sp>
        <p:nvSpPr>
          <p:cNvPr id="3" name="Content Placeholder 2"/>
          <p:cNvSpPr>
            <a:spLocks noGrp="1"/>
          </p:cNvSpPr>
          <p:nvPr>
            <p:ph idx="1"/>
          </p:nvPr>
        </p:nvSpPr>
        <p:spPr>
          <a:xfrm>
            <a:off x="467544" y="1916832"/>
            <a:ext cx="7772400" cy="4572000"/>
          </a:xfrm>
        </p:spPr>
        <p:txBody>
          <a:bodyPr>
            <a:normAutofit/>
          </a:bodyPr>
          <a:lstStyle/>
          <a:p>
            <a:r>
              <a:rPr lang="en-IN" sz="2000" dirty="0"/>
              <a:t>To conclude, Project Data Grid works like a component which can access all the databases and picks up different functions. It overcomes the many limitations incorporated in learning.</a:t>
            </a:r>
          </a:p>
          <a:p>
            <a:pPr marL="0" indent="0">
              <a:buNone/>
            </a:pPr>
            <a:endParaRPr lang="en-IN" sz="2000" dirty="0"/>
          </a:p>
          <a:p>
            <a:pPr marL="0" indent="0">
              <a:buNone/>
            </a:pPr>
            <a:r>
              <a:rPr lang="en-IN" sz="2000" dirty="0"/>
              <a:t>				Easy implementation Environment </a:t>
            </a:r>
          </a:p>
          <a:p>
            <a:pPr marL="0" indent="0">
              <a:buNone/>
            </a:pPr>
            <a:r>
              <a:rPr lang="en-IN" sz="2000" dirty="0"/>
              <a:t>				Generate quiz report Flexibly</a:t>
            </a:r>
          </a:p>
        </p:txBody>
      </p:sp>
    </p:spTree>
    <p:extLst>
      <p:ext uri="{BB962C8B-B14F-4D97-AF65-F5344CB8AC3E}">
        <p14:creationId xmlns:p14="http://schemas.microsoft.com/office/powerpoint/2010/main" val="4077091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6624736" cy="720080"/>
          </a:xfrm>
          <a:solidFill>
            <a:srgbClr val="92D050"/>
          </a:solidFill>
          <a:effectLst>
            <a:outerShdw blurRad="50800" dist="38100" dir="5400000" algn="t" rotWithShape="0">
              <a:prstClr val="black">
                <a:alpha val="40000"/>
              </a:prstClr>
            </a:outerShdw>
          </a:effectLst>
        </p:spPr>
        <p:txBody>
          <a:bodyPr/>
          <a:lstStyle/>
          <a:p>
            <a:r>
              <a:rPr lang="en-IN" b="1" dirty="0">
                <a:solidFill>
                  <a:schemeClr val="bg1"/>
                </a:solidFill>
                <a:latin typeface="Algerian" panose="04020705040A02060702" pitchFamily="82" charset="0"/>
              </a:rPr>
              <a:t>			FUTURE SCOPE</a:t>
            </a:r>
          </a:p>
        </p:txBody>
      </p:sp>
      <p:sp>
        <p:nvSpPr>
          <p:cNvPr id="3" name="Content Placeholder 2"/>
          <p:cNvSpPr>
            <a:spLocks noGrp="1"/>
          </p:cNvSpPr>
          <p:nvPr>
            <p:ph idx="1"/>
          </p:nvPr>
        </p:nvSpPr>
        <p:spPr>
          <a:xfrm>
            <a:off x="467544" y="2060848"/>
            <a:ext cx="8229600" cy="4876800"/>
          </a:xfrm>
        </p:spPr>
        <p:txBody>
          <a:bodyPr/>
          <a:lstStyle/>
          <a:p>
            <a:r>
              <a:rPr lang="en-US" dirty="0"/>
              <a:t>The project has a very vast scope </a:t>
            </a:r>
            <a:r>
              <a:rPr lang="en-IN" dirty="0"/>
              <a:t>in future. The project can be implemented on intranet in future. Project can be updated in near future as and when requirement for the same arises, as it is very flexible in terms of expansion. With the proposed software of database Space Manager ready and fully functional the client is now able to manage and hence run the entire work in a much better, accurate and error free manner. The following are the future scope for the project:</a:t>
            </a:r>
          </a:p>
          <a:p>
            <a:endParaRPr lang="en-IN" dirty="0"/>
          </a:p>
          <a:p>
            <a:pPr lvl="1"/>
            <a:r>
              <a:rPr lang="en-IN" sz="1800" dirty="0"/>
              <a:t>Live </a:t>
            </a:r>
            <a:r>
              <a:rPr lang="en-IN" sz="1800" dirty="0" err="1"/>
              <a:t>claases</a:t>
            </a:r>
            <a:r>
              <a:rPr lang="en-IN" sz="1800" dirty="0"/>
              <a:t> can be included.</a:t>
            </a:r>
          </a:p>
          <a:p>
            <a:pPr lvl="1"/>
            <a:r>
              <a:rPr lang="en-IN" sz="1800" dirty="0"/>
              <a:t>The project can be extended to Discussion Forum</a:t>
            </a:r>
          </a:p>
          <a:p>
            <a:pPr lvl="1"/>
            <a:r>
              <a:rPr lang="en-IN" sz="1800" dirty="0"/>
              <a:t>Online mock tests can be included on certain days</a:t>
            </a:r>
          </a:p>
          <a:p>
            <a:pPr lvl="4"/>
            <a:endParaRPr lang="en-IN" dirty="0"/>
          </a:p>
          <a:p>
            <a:endParaRPr lang="en-US" dirty="0"/>
          </a:p>
        </p:txBody>
      </p:sp>
    </p:spTree>
    <p:extLst>
      <p:ext uri="{BB962C8B-B14F-4D97-AF65-F5344CB8AC3E}">
        <p14:creationId xmlns:p14="http://schemas.microsoft.com/office/powerpoint/2010/main" val="1903600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64" y="548680"/>
            <a:ext cx="7848872" cy="701519"/>
          </a:xfrm>
          <a:solidFill>
            <a:srgbClr val="92D050"/>
          </a:solidFill>
          <a:effectLst>
            <a:outerShdw blurRad="50800" dist="38100" dir="5400000" algn="t" rotWithShape="0">
              <a:prstClr val="black">
                <a:alpha val="40000"/>
              </a:prstClr>
            </a:outerShdw>
          </a:effectLst>
        </p:spPr>
        <p:txBody>
          <a:bodyPr>
            <a:normAutofit/>
          </a:bodyPr>
          <a:lstStyle/>
          <a:p>
            <a:r>
              <a:rPr lang="en-IN" sz="3600" dirty="0">
                <a:solidFill>
                  <a:schemeClr val="tx1"/>
                </a:solidFill>
                <a:latin typeface="Algerian" panose="04020705040A02060702" pitchFamily="82" charset="0"/>
              </a:rPr>
              <a:t>		      REFERENCE</a:t>
            </a:r>
          </a:p>
        </p:txBody>
      </p:sp>
      <p:sp>
        <p:nvSpPr>
          <p:cNvPr id="3" name="Content Placeholder 2"/>
          <p:cNvSpPr>
            <a:spLocks noGrp="1"/>
          </p:cNvSpPr>
          <p:nvPr>
            <p:ph idx="1"/>
          </p:nvPr>
        </p:nvSpPr>
        <p:spPr/>
        <p:txBody>
          <a:bodyPr>
            <a:normAutofit/>
          </a:bodyPr>
          <a:lstStyle/>
          <a:p>
            <a:r>
              <a:rPr lang="en-US" sz="2400" dirty="0"/>
              <a:t>w3school.com</a:t>
            </a:r>
          </a:p>
          <a:p>
            <a:pPr lvl="0"/>
            <a:r>
              <a:rPr lang="en-IN" sz="2400" dirty="0"/>
              <a:t>tutorialspoint.com</a:t>
            </a:r>
          </a:p>
          <a:p>
            <a:pPr lvl="0"/>
            <a:r>
              <a:rPr lang="en-IN" sz="2400" dirty="0"/>
              <a:t>geeksforgeeks.org</a:t>
            </a:r>
          </a:p>
          <a:p>
            <a:pPr lvl="0"/>
            <a:r>
              <a:rPr lang="en-IN" sz="2400" dirty="0"/>
              <a:t>php.net</a:t>
            </a:r>
          </a:p>
          <a:p>
            <a:pPr lvl="0"/>
            <a:r>
              <a:rPr lang="en-IN" sz="2400" dirty="0"/>
              <a:t>getbootstrap.com</a:t>
            </a:r>
          </a:p>
          <a:p>
            <a:pPr lvl="0"/>
            <a:r>
              <a:rPr lang="en-IN" sz="2400" dirty="0"/>
              <a:t>stackoverflow.com</a:t>
            </a:r>
          </a:p>
          <a:p>
            <a:endParaRPr lang="en-IN" sz="2400" dirty="0"/>
          </a:p>
        </p:txBody>
      </p:sp>
    </p:spTree>
    <p:extLst>
      <p:ext uri="{BB962C8B-B14F-4D97-AF65-F5344CB8AC3E}">
        <p14:creationId xmlns:p14="http://schemas.microsoft.com/office/powerpoint/2010/main" val="93659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2564904"/>
            <a:ext cx="3672408" cy="1154097"/>
          </a:xfrm>
        </p:spPr>
        <p:txBody>
          <a:bodyPr>
            <a:normAutofit/>
          </a:bodyPr>
          <a:lstStyle/>
          <a:p>
            <a:r>
              <a:rPr lang="en-IN" sz="4800" b="1" i="1" dirty="0">
                <a:latin typeface="Algerian" panose="04020705040A02060702" pitchFamily="82" charset="0"/>
              </a:rPr>
              <a:t>Thank You</a:t>
            </a:r>
          </a:p>
        </p:txBody>
      </p:sp>
    </p:spTree>
    <p:extLst>
      <p:ext uri="{BB962C8B-B14F-4D97-AF65-F5344CB8AC3E}">
        <p14:creationId xmlns:p14="http://schemas.microsoft.com/office/powerpoint/2010/main" val="1083157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96351"/>
            <a:ext cx="7520940" cy="548640"/>
          </a:xfrm>
          <a:solidFill>
            <a:srgbClr val="92D050"/>
          </a:solidFill>
          <a:effectLst>
            <a:outerShdw blurRad="50800" dist="38100" dir="5400000" algn="t" rotWithShape="0">
              <a:prstClr val="black">
                <a:alpha val="40000"/>
              </a:prstClr>
            </a:outerShdw>
          </a:effectLst>
        </p:spPr>
        <p:txBody>
          <a:bodyPr>
            <a:noAutofit/>
          </a:bodyPr>
          <a:lstStyle/>
          <a:p>
            <a:r>
              <a:rPr lang="en-IN" sz="4000" dirty="0"/>
              <a:t>                 </a:t>
            </a:r>
            <a:r>
              <a:rPr lang="en-IN" sz="4000" b="1" dirty="0">
                <a:latin typeface="Algerian" panose="04020705040A02060702" pitchFamily="82" charset="0"/>
              </a:rPr>
              <a:t>InTRODUCTION</a:t>
            </a:r>
          </a:p>
        </p:txBody>
      </p:sp>
      <p:sp>
        <p:nvSpPr>
          <p:cNvPr id="3" name="Content Placeholder 2"/>
          <p:cNvSpPr>
            <a:spLocks noGrp="1"/>
          </p:cNvSpPr>
          <p:nvPr>
            <p:ph idx="1"/>
          </p:nvPr>
        </p:nvSpPr>
        <p:spPr>
          <a:xfrm>
            <a:off x="228600" y="1340768"/>
            <a:ext cx="8686800" cy="4525963"/>
          </a:xfrm>
        </p:spPr>
        <p:txBody>
          <a:bodyPr>
            <a:normAutofit/>
          </a:bodyPr>
          <a:lstStyle/>
          <a:p>
            <a:pPr marL="0" indent="0"/>
            <a:r>
              <a:rPr lang="en-IN" sz="2000" i="1" dirty="0"/>
              <a:t>	Knowledge Booster deals with the learners to enhance the quality of learning and meet their learning style or needs. It will improve the efficiency and effectiveness and also improve user-accessibility and time flexibility to engage learners in the learning process. Knowledge Booster also provides the facility of quiz for the users own evaluation of certain topics. Anybody can simply login and learn any topics they want and gain knowledge. </a:t>
            </a:r>
          </a:p>
          <a:p>
            <a:pPr marL="0" indent="0"/>
            <a:endParaRPr lang="en-IN" sz="2000" i="1" dirty="0"/>
          </a:p>
          <a:p>
            <a:pPr marL="0" indent="0"/>
            <a:r>
              <a:rPr lang="en-IN" sz="2000" i="1" dirty="0"/>
              <a:t>	</a:t>
            </a:r>
            <a:r>
              <a:rPr lang="en-IN" sz="2000" i="1" dirty="0" err="1"/>
              <a:t>Moreover,if</a:t>
            </a:r>
            <a:r>
              <a:rPr lang="en-IN" sz="2000" i="1" dirty="0"/>
              <a:t> the users wants to test themselves, they have the option of online quiz on different topics. Basically the aim is to create a positive environment where people can learn various topics. The quiz portal gives the site that extra push to make it even more interesting.</a:t>
            </a:r>
          </a:p>
          <a:p>
            <a:pPr marL="0" indent="0"/>
            <a:endParaRPr lang="en-IN" sz="2800" dirty="0"/>
          </a:p>
        </p:txBody>
      </p:sp>
    </p:spTree>
    <p:extLst>
      <p:ext uri="{BB962C8B-B14F-4D97-AF65-F5344CB8AC3E}">
        <p14:creationId xmlns:p14="http://schemas.microsoft.com/office/powerpoint/2010/main" val="7372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456" y="836712"/>
            <a:ext cx="7024744" cy="648072"/>
          </a:xfrm>
          <a:solidFill>
            <a:srgbClr val="92D050"/>
          </a:solidFill>
          <a:effectLst>
            <a:outerShdw blurRad="50800" dist="38100" dir="5400000" algn="t" rotWithShape="0">
              <a:prstClr val="black">
                <a:alpha val="40000"/>
              </a:prstClr>
            </a:outerShdw>
          </a:effectLst>
        </p:spPr>
        <p:txBody>
          <a:bodyPr>
            <a:normAutofit/>
          </a:bodyPr>
          <a:lstStyle/>
          <a:p>
            <a:r>
              <a:rPr lang="en-IN" sz="3600" dirty="0">
                <a:solidFill>
                  <a:schemeClr val="tx1"/>
                </a:solidFill>
                <a:latin typeface="Algerian" panose="04020705040A02060702" pitchFamily="82" charset="0"/>
              </a:rPr>
              <a:t>				</a:t>
            </a:r>
            <a:r>
              <a:rPr lang="en-IN" sz="3600" b="1" dirty="0">
                <a:solidFill>
                  <a:schemeClr val="bg1"/>
                </a:solidFill>
                <a:latin typeface="Algerian" panose="04020705040A02060702" pitchFamily="82" charset="0"/>
              </a:rPr>
              <a:t>MOTIVATION</a:t>
            </a:r>
          </a:p>
        </p:txBody>
      </p:sp>
      <p:sp>
        <p:nvSpPr>
          <p:cNvPr id="3" name="Content Placeholder 2"/>
          <p:cNvSpPr>
            <a:spLocks noGrp="1"/>
          </p:cNvSpPr>
          <p:nvPr>
            <p:ph idx="1"/>
          </p:nvPr>
        </p:nvSpPr>
        <p:spPr>
          <a:xfrm>
            <a:off x="457200" y="2204864"/>
            <a:ext cx="7239000" cy="4846320"/>
          </a:xfrm>
        </p:spPr>
        <p:txBody>
          <a:bodyPr/>
          <a:lstStyle/>
          <a:p>
            <a:r>
              <a:rPr lang="en-IN" i="1" dirty="0"/>
              <a:t>“Knowledge Booster” is website developed for learners to learn several topics and gain knowledge. Basically the aim is to create a positive environment where people can learn various topics. The quiz portal gives the site that extra push to make it even more interesting.</a:t>
            </a:r>
            <a:endParaRPr lang="en-IN" dirty="0"/>
          </a:p>
          <a:p>
            <a:endParaRPr lang="en-IN" dirty="0"/>
          </a:p>
        </p:txBody>
      </p:sp>
    </p:spTree>
    <p:extLst>
      <p:ext uri="{BB962C8B-B14F-4D97-AF65-F5344CB8AC3E}">
        <p14:creationId xmlns:p14="http://schemas.microsoft.com/office/powerpoint/2010/main" val="187656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648072"/>
          </a:xfrm>
          <a:solidFill>
            <a:srgbClr val="92D050"/>
          </a:solidFill>
          <a:effectLst>
            <a:outerShdw blurRad="50800" dist="38100" dir="5400000" algn="t" rotWithShape="0">
              <a:prstClr val="black">
                <a:alpha val="40000"/>
              </a:prstClr>
            </a:outerShdw>
          </a:effectLst>
        </p:spPr>
        <p:txBody>
          <a:bodyPr>
            <a:normAutofit/>
          </a:bodyPr>
          <a:lstStyle/>
          <a:p>
            <a:r>
              <a:rPr lang="en-IN" sz="3200" dirty="0">
                <a:solidFill>
                  <a:schemeClr val="tx1"/>
                </a:solidFill>
                <a:latin typeface="Algerian" panose="04020705040A02060702" pitchFamily="82" charset="0"/>
              </a:rPr>
              <a:t>		     Language Used</a:t>
            </a:r>
          </a:p>
        </p:txBody>
      </p:sp>
      <p:sp>
        <p:nvSpPr>
          <p:cNvPr id="3" name="Content Placeholder 2"/>
          <p:cNvSpPr>
            <a:spLocks noGrp="1"/>
          </p:cNvSpPr>
          <p:nvPr>
            <p:ph idx="1"/>
          </p:nvPr>
        </p:nvSpPr>
        <p:spPr>
          <a:xfrm>
            <a:off x="323528" y="2286000"/>
            <a:ext cx="8503920" cy="4572000"/>
          </a:xfrm>
        </p:spPr>
        <p:txBody>
          <a:bodyPr/>
          <a:lstStyle/>
          <a:p>
            <a:r>
              <a:rPr lang="en-US" dirty="0"/>
              <a:t>HTML</a:t>
            </a:r>
          </a:p>
          <a:p>
            <a:r>
              <a:rPr lang="en-US" dirty="0"/>
              <a:t>CSS</a:t>
            </a:r>
          </a:p>
          <a:p>
            <a:r>
              <a:rPr lang="en-US" dirty="0" err="1"/>
              <a:t>Javascript</a:t>
            </a:r>
            <a:endParaRPr lang="en-US" dirty="0"/>
          </a:p>
          <a:p>
            <a:r>
              <a:rPr lang="en-US" dirty="0"/>
              <a:t>PHP My SQL</a:t>
            </a:r>
            <a:endParaRPr lang="en-IN" dirty="0"/>
          </a:p>
        </p:txBody>
      </p:sp>
    </p:spTree>
    <p:extLst>
      <p:ext uri="{BB962C8B-B14F-4D97-AF65-F5344CB8AC3E}">
        <p14:creationId xmlns:p14="http://schemas.microsoft.com/office/powerpoint/2010/main" val="214361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4313"/>
            <a:ext cx="8229600" cy="774576"/>
          </a:xfrm>
          <a:solidFill>
            <a:srgbClr val="92D050"/>
          </a:solidFill>
          <a:effectLst>
            <a:outerShdw blurRad="50800" dist="38100" dir="5400000" algn="t" rotWithShape="0">
              <a:prstClr val="black">
                <a:alpha val="40000"/>
              </a:prstClr>
            </a:outerShdw>
          </a:effectLst>
        </p:spPr>
        <p:txBody>
          <a:bodyPr>
            <a:normAutofit/>
          </a:bodyPr>
          <a:lstStyle/>
          <a:p>
            <a:r>
              <a:rPr lang="en-IN" sz="3600" dirty="0">
                <a:latin typeface="Algerian" panose="04020705040A02060702" pitchFamily="82" charset="0"/>
              </a:rPr>
              <a:t>						</a:t>
            </a:r>
            <a:r>
              <a:rPr lang="en-IN" sz="3600" b="1" dirty="0">
                <a:solidFill>
                  <a:schemeClr val="bg1"/>
                </a:solidFill>
                <a:latin typeface="Algerian" panose="04020705040A02060702" pitchFamily="82" charset="0"/>
              </a:rPr>
              <a:t>OBJECTIVE</a:t>
            </a:r>
          </a:p>
        </p:txBody>
      </p:sp>
      <p:sp>
        <p:nvSpPr>
          <p:cNvPr id="3" name="Content Placeholder 2"/>
          <p:cNvSpPr>
            <a:spLocks noGrp="1"/>
          </p:cNvSpPr>
          <p:nvPr>
            <p:ph idx="1"/>
          </p:nvPr>
        </p:nvSpPr>
        <p:spPr>
          <a:xfrm>
            <a:off x="914400" y="1916832"/>
            <a:ext cx="7315200" cy="4115591"/>
          </a:xfrm>
        </p:spPr>
        <p:txBody>
          <a:bodyPr>
            <a:normAutofit lnSpcReduction="10000"/>
          </a:bodyPr>
          <a:lstStyle/>
          <a:p>
            <a:pPr marL="0" indent="0">
              <a:buNone/>
            </a:pPr>
            <a:r>
              <a:rPr lang="en-IN" sz="2400" dirty="0"/>
              <a:t>The aim of this project is to</a:t>
            </a:r>
            <a:r>
              <a:rPr lang="en-IN" dirty="0"/>
              <a:t> </a:t>
            </a:r>
            <a:r>
              <a:rPr lang="en-IN" sz="2400" dirty="0"/>
              <a:t>enhance the quality of learning and meet the learners learning style or needs. It will improve the efficiency and effectiveness and also improve user-accessibility and time flexibility to engage learners in the learning process. </a:t>
            </a:r>
          </a:p>
          <a:p>
            <a:endParaRPr lang="en-IN" sz="2400" dirty="0"/>
          </a:p>
          <a:p>
            <a:pPr lvl="0"/>
            <a:r>
              <a:rPr lang="en-IN" sz="2400" dirty="0"/>
              <a:t>The users can learn various topics and gain knowledge.</a:t>
            </a:r>
          </a:p>
          <a:p>
            <a:r>
              <a:rPr lang="en-IN" sz="2400" dirty="0"/>
              <a:t>The users can attempt quiz on different topics and see their results</a:t>
            </a:r>
          </a:p>
        </p:txBody>
      </p:sp>
    </p:spTree>
    <p:extLst>
      <p:ext uri="{BB962C8B-B14F-4D97-AF65-F5344CB8AC3E}">
        <p14:creationId xmlns:p14="http://schemas.microsoft.com/office/powerpoint/2010/main" val="358471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39552" y="385810"/>
            <a:ext cx="7772400" cy="854968"/>
          </a:xfrm>
          <a:solidFill>
            <a:srgbClr val="92D050"/>
          </a:solidFill>
        </p:spPr>
        <p:txBody>
          <a:bodyPr/>
          <a:lstStyle/>
          <a:p>
            <a:r>
              <a:rPr lang="en-IN" dirty="0">
                <a:latin typeface="Algerian" panose="04020705040A02060702" pitchFamily="82" charset="0"/>
              </a:rPr>
              <a:t>		</a:t>
            </a:r>
            <a:r>
              <a:rPr lang="en-IN" b="1" dirty="0">
                <a:solidFill>
                  <a:schemeClr val="bg1"/>
                </a:solidFill>
                <a:latin typeface="Algerian" panose="04020705040A02060702" pitchFamily="82" charset="0"/>
              </a:rPr>
              <a:t>            </a:t>
            </a:r>
            <a:r>
              <a:rPr lang="en-IN" sz="3600" b="1" dirty="0">
                <a:solidFill>
                  <a:schemeClr val="bg1"/>
                </a:solidFill>
                <a:latin typeface="Algerian" panose="04020705040A02060702" pitchFamily="82" charset="0"/>
              </a:rPr>
              <a:t>ER DIAGRAM</a:t>
            </a:r>
          </a:p>
        </p:txBody>
      </p:sp>
      <p:pic>
        <p:nvPicPr>
          <p:cNvPr id="3" name="Picture 2">
            <a:extLst>
              <a:ext uri="{FF2B5EF4-FFF2-40B4-BE49-F238E27FC236}">
                <a16:creationId xmlns:a16="http://schemas.microsoft.com/office/drawing/2014/main" id="{F1339F4C-6B95-4820-B2F3-B0BDF60C6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82" y="1916832"/>
            <a:ext cx="7520539" cy="4040598"/>
          </a:xfrm>
          <a:prstGeom prst="rect">
            <a:avLst/>
          </a:prstGeom>
        </p:spPr>
      </p:pic>
    </p:spTree>
    <p:extLst>
      <p:ext uri="{BB962C8B-B14F-4D97-AF65-F5344CB8AC3E}">
        <p14:creationId xmlns:p14="http://schemas.microsoft.com/office/powerpoint/2010/main" val="1417486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03176"/>
          </a:xfrm>
          <a:solidFill>
            <a:srgbClr val="92D050"/>
          </a:solidFill>
          <a:effectLst>
            <a:outerShdw blurRad="50800" dist="38100" dir="5400000" algn="t" rotWithShape="0">
              <a:prstClr val="black">
                <a:alpha val="40000"/>
              </a:prstClr>
            </a:outerShdw>
          </a:effectLst>
        </p:spPr>
        <p:txBody>
          <a:bodyPr/>
          <a:lstStyle/>
          <a:p>
            <a:r>
              <a:rPr lang="en-IN" b="1" dirty="0">
                <a:solidFill>
                  <a:schemeClr val="bg1"/>
                </a:solidFill>
                <a:latin typeface="Algerian" panose="04020705040A02060702" pitchFamily="82" charset="0"/>
              </a:rPr>
              <a:t>				FEATURES</a:t>
            </a:r>
          </a:p>
        </p:txBody>
      </p:sp>
      <p:sp>
        <p:nvSpPr>
          <p:cNvPr id="3" name="Content Placeholder 2"/>
          <p:cNvSpPr>
            <a:spLocks noGrp="1"/>
          </p:cNvSpPr>
          <p:nvPr>
            <p:ph idx="1"/>
          </p:nvPr>
        </p:nvSpPr>
        <p:spPr>
          <a:xfrm>
            <a:off x="899592" y="2132856"/>
            <a:ext cx="7408333" cy="3450696"/>
          </a:xfrm>
        </p:spPr>
        <p:txBody>
          <a:bodyPr/>
          <a:lstStyle/>
          <a:p>
            <a:pPr lvl="0"/>
            <a:r>
              <a:rPr lang="en-IN" dirty="0"/>
              <a:t>It saves time and money.</a:t>
            </a:r>
          </a:p>
          <a:p>
            <a:pPr lvl="0"/>
            <a:r>
              <a:rPr lang="en-IN" dirty="0"/>
              <a:t>It leads to better retention.</a:t>
            </a:r>
          </a:p>
          <a:p>
            <a:pPr lvl="0"/>
            <a:r>
              <a:rPr lang="en-IN" dirty="0"/>
              <a:t>It is consistent.</a:t>
            </a:r>
          </a:p>
          <a:p>
            <a:pPr lvl="0"/>
            <a:r>
              <a:rPr lang="en-IN" dirty="0"/>
              <a:t>It is scalable.</a:t>
            </a:r>
          </a:p>
          <a:p>
            <a:pPr lvl="0"/>
            <a:r>
              <a:rPr lang="en-IN" dirty="0"/>
              <a:t>It offers personalization.</a:t>
            </a:r>
          </a:p>
          <a:p>
            <a:pPr lvl="0"/>
            <a:r>
              <a:rPr lang="en-IN" dirty="0"/>
              <a:t>User friendly.</a:t>
            </a:r>
          </a:p>
          <a:p>
            <a:endParaRPr lang="en-US" dirty="0"/>
          </a:p>
        </p:txBody>
      </p:sp>
    </p:spTree>
    <p:extLst>
      <p:ext uri="{BB962C8B-B14F-4D97-AF65-F5344CB8AC3E}">
        <p14:creationId xmlns:p14="http://schemas.microsoft.com/office/powerpoint/2010/main" val="1656332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6912768" cy="710952"/>
          </a:xfrm>
          <a:solidFill>
            <a:srgbClr val="92D050"/>
          </a:solidFill>
        </p:spPr>
        <p:txBody>
          <a:bodyPr>
            <a:normAutofit/>
          </a:bodyPr>
          <a:lstStyle/>
          <a:p>
            <a:r>
              <a:rPr lang="en-IN" sz="3600" dirty="0">
                <a:solidFill>
                  <a:schemeClr val="tx1"/>
                </a:solidFill>
                <a:latin typeface="Algerian" panose="04020705040A02060702" pitchFamily="82" charset="0"/>
              </a:rPr>
              <a:t>	   		  </a:t>
            </a:r>
            <a:r>
              <a:rPr lang="en-IN" sz="3600" b="1" dirty="0">
                <a:solidFill>
                  <a:schemeClr val="bg1"/>
                </a:solidFill>
                <a:latin typeface="Algerian" panose="04020705040A02060702" pitchFamily="82" charset="0"/>
              </a:rPr>
              <a:t>Specifications</a:t>
            </a:r>
          </a:p>
        </p:txBody>
      </p:sp>
      <p:sp>
        <p:nvSpPr>
          <p:cNvPr id="3" name="Content Placeholder 2"/>
          <p:cNvSpPr>
            <a:spLocks noGrp="1"/>
          </p:cNvSpPr>
          <p:nvPr>
            <p:ph idx="1"/>
          </p:nvPr>
        </p:nvSpPr>
        <p:spPr>
          <a:xfrm>
            <a:off x="467544" y="1772816"/>
            <a:ext cx="7239000" cy="4846320"/>
          </a:xfrm>
        </p:spPr>
        <p:txBody>
          <a:bodyPr>
            <a:normAutofit lnSpcReduction="10000"/>
          </a:bodyPr>
          <a:lstStyle/>
          <a:p>
            <a:r>
              <a:rPr lang="en-IN" sz="2000" dirty="0"/>
              <a:t>Hardware</a:t>
            </a:r>
          </a:p>
          <a:p>
            <a:pPr marL="0" indent="0">
              <a:buNone/>
            </a:pPr>
            <a:r>
              <a:rPr lang="en-IN" sz="2000" dirty="0"/>
              <a:t>   Processor: Pentium level or Higher</a:t>
            </a:r>
          </a:p>
          <a:p>
            <a:pPr marL="0" indent="0">
              <a:buNone/>
            </a:pPr>
            <a:r>
              <a:rPr lang="en-IN" sz="2000" dirty="0"/>
              <a:t>   RAM: 512MB or Higher</a:t>
            </a:r>
          </a:p>
          <a:p>
            <a:pPr marL="0" indent="0">
              <a:buNone/>
            </a:pPr>
            <a:r>
              <a:rPr lang="en-IN" sz="2000" dirty="0"/>
              <a:t>   Stable Internet Connection</a:t>
            </a:r>
          </a:p>
          <a:p>
            <a:pPr marL="0" indent="0">
              <a:buNone/>
            </a:pPr>
            <a:endParaRPr lang="en-IN" sz="2000" dirty="0"/>
          </a:p>
          <a:p>
            <a:r>
              <a:rPr lang="en-IN" sz="2000" dirty="0"/>
              <a:t>Software</a:t>
            </a:r>
          </a:p>
          <a:p>
            <a:pPr marL="0" indent="0">
              <a:buNone/>
            </a:pPr>
            <a:r>
              <a:rPr lang="en-IN" sz="2000" dirty="0"/>
              <a:t>  Operating System: Windows/Linux</a:t>
            </a:r>
          </a:p>
          <a:p>
            <a:pPr marL="0" indent="0">
              <a:buNone/>
            </a:pPr>
            <a:r>
              <a:rPr lang="en-IN" sz="2000" dirty="0"/>
              <a:t>  XAMPP </a:t>
            </a:r>
            <a:r>
              <a:rPr lang="en-IN" dirty="0"/>
              <a:t>/ WAMP Server</a:t>
            </a:r>
          </a:p>
          <a:p>
            <a:pPr marL="0" indent="0">
              <a:buNone/>
            </a:pPr>
            <a:r>
              <a:rPr lang="en-IN" sz="2000" dirty="0"/>
              <a:t>  Browsers such as: Chrome, Firefox, Opera</a:t>
            </a:r>
          </a:p>
          <a:p>
            <a:pPr marL="0" indent="0">
              <a:buNone/>
            </a:pPr>
            <a:r>
              <a:rPr lang="en-IN" sz="2000" dirty="0"/>
              <a:t>  Database: PHP MySQL</a:t>
            </a:r>
          </a:p>
          <a:p>
            <a:pPr marL="0" indent="0">
              <a:buNone/>
            </a:pPr>
            <a:r>
              <a:rPr lang="en-IN" sz="2000" dirty="0"/>
              <a:t>  </a:t>
            </a:r>
          </a:p>
          <a:p>
            <a:pPr marL="0" indent="0">
              <a:buNone/>
            </a:pPr>
            <a:r>
              <a:rPr lang="en-IN" dirty="0"/>
              <a:t>  </a:t>
            </a:r>
          </a:p>
        </p:txBody>
      </p:sp>
    </p:spTree>
    <p:extLst>
      <p:ext uri="{BB962C8B-B14F-4D97-AF65-F5344CB8AC3E}">
        <p14:creationId xmlns:p14="http://schemas.microsoft.com/office/powerpoint/2010/main" val="408914986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1_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Waveform</Template>
  <TotalTime>577</TotalTime>
  <Words>594</Words>
  <Application>Microsoft Office PowerPoint</Application>
  <PresentationFormat>On-screen Show (4:3)</PresentationFormat>
  <Paragraphs>79</Paragraphs>
  <Slides>23</Slides>
  <Notes>0</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23</vt:i4>
      </vt:variant>
    </vt:vector>
  </HeadingPairs>
  <TitlesOfParts>
    <vt:vector size="44" baseType="lpstr">
      <vt:lpstr>Algerian</vt:lpstr>
      <vt:lpstr>Arial</vt:lpstr>
      <vt:lpstr>Calibri</vt:lpstr>
      <vt:lpstr>Century Gothic</vt:lpstr>
      <vt:lpstr>Constantia</vt:lpstr>
      <vt:lpstr>Franklin Gothic Book</vt:lpstr>
      <vt:lpstr>Franklin Gothic Medium</vt:lpstr>
      <vt:lpstr>Garamond</vt:lpstr>
      <vt:lpstr>Gill Sans MT</vt:lpstr>
      <vt:lpstr>Imprint MT Shadow</vt:lpstr>
      <vt:lpstr>Trebuchet MS</vt:lpstr>
      <vt:lpstr>Wingdings</vt:lpstr>
      <vt:lpstr>Wingdings 2</vt:lpstr>
      <vt:lpstr>Wingdings 3</vt:lpstr>
      <vt:lpstr>1_Angles</vt:lpstr>
      <vt:lpstr>1_Flow</vt:lpstr>
      <vt:lpstr>Perspective</vt:lpstr>
      <vt:lpstr>Organic</vt:lpstr>
      <vt:lpstr>Facet</vt:lpstr>
      <vt:lpstr>Ion</vt:lpstr>
      <vt:lpstr>Gallery</vt:lpstr>
      <vt:lpstr>KNOWLEDGE  BOOSTER</vt:lpstr>
      <vt:lpstr>                 CONTENTS</vt:lpstr>
      <vt:lpstr>                 InTRODUCTION</vt:lpstr>
      <vt:lpstr>    MOTIVATION</vt:lpstr>
      <vt:lpstr>       Language Used</vt:lpstr>
      <vt:lpstr>      OBJECTIVE</vt:lpstr>
      <vt:lpstr>              ER DIAGRAM</vt:lpstr>
      <vt:lpstr>    FEATURES</vt:lpstr>
      <vt:lpstr>        Specifications</vt:lpstr>
      <vt:lpstr>SNAPSHOTS</vt:lpstr>
      <vt:lpstr>PowerPoint Presentation</vt:lpstr>
      <vt:lpstr> </vt:lpstr>
      <vt:lpstr>PowerPoint Presentation</vt:lpstr>
      <vt:lpstr>PowerPoint Presentation</vt:lpstr>
      <vt:lpstr>PowerPoint Presentation</vt:lpstr>
      <vt:lpstr>PowerPoint Presentation</vt:lpstr>
      <vt:lpstr> </vt:lpstr>
      <vt:lpstr> </vt:lpstr>
      <vt:lpstr> </vt:lpstr>
      <vt:lpstr>             CONCLUSION</vt:lpstr>
      <vt:lpstr>   FUTURE SCOPE</vt:lpstr>
      <vt:lpstr>        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WORKFLOW MANAGEMENT SYSTEM FOR MNC</dc:title>
  <dc:creator>Nishad Sohail</dc:creator>
  <cp:lastModifiedBy>NEW LENOVO</cp:lastModifiedBy>
  <cp:revision>35</cp:revision>
  <dcterms:created xsi:type="dcterms:W3CDTF">2019-10-30T10:54:10Z</dcterms:created>
  <dcterms:modified xsi:type="dcterms:W3CDTF">2020-10-13T14:05:10Z</dcterms:modified>
</cp:coreProperties>
</file>